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68" r:id="rId3"/>
    <p:sldId id="269" r:id="rId4"/>
    <p:sldId id="270" r:id="rId5"/>
    <p:sldId id="272" r:id="rId6"/>
    <p:sldId id="271" r:id="rId7"/>
    <p:sldId id="273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74" r:id="rId17"/>
    <p:sldId id="275" r:id="rId18"/>
    <p:sldId id="276" r:id="rId19"/>
    <p:sldId id="277" r:id="rId20"/>
    <p:sldId id="266" r:id="rId2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F35"/>
    <a:srgbClr val="1D7F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14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508000" y="6591300"/>
            <a:ext cx="1199945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Shape 14"/>
          <p:cNvSpPr/>
          <p:nvPr/>
        </p:nvSpPr>
        <p:spPr>
          <a:xfrm>
            <a:off x="508000" y="4089400"/>
            <a:ext cx="12000019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5" name="Shape 15"/>
          <p:cNvSpPr/>
          <p:nvPr/>
        </p:nvSpPr>
        <p:spPr>
          <a:xfrm flipV="1">
            <a:off x="7994302" y="4526255"/>
            <a:ext cx="1" cy="164275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6" name="Shape 16"/>
          <p:cNvSpPr>
            <a:spLocks noGrp="1"/>
          </p:cNvSpPr>
          <p:nvPr>
            <p:ph type="body" sz="quarter" idx="13"/>
          </p:nvPr>
        </p:nvSpPr>
        <p:spPr>
          <a:xfrm>
            <a:off x="508000" y="3505200"/>
            <a:ext cx="7200900" cy="508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2400" i="1"/>
            </a:lvl1pPr>
          </a:lstStyle>
          <a:p>
            <a:r>
              <a:t>Lorem Ipsum Dolor</a:t>
            </a:r>
          </a:p>
        </p:txBody>
      </p:sp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508000" y="414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Titolo Testo</a:t>
            </a:r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9" name="Shape 1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 - Oriz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 flipV="1">
            <a:off x="7994302" y="7053555"/>
            <a:ext cx="1" cy="164275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" name="Shape 27"/>
          <p:cNvSpPr/>
          <p:nvPr/>
        </p:nvSpPr>
        <p:spPr>
          <a:xfrm>
            <a:off x="508000" y="9131300"/>
            <a:ext cx="1199945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508000" y="6629400"/>
            <a:ext cx="12000019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9" name="Shape 29"/>
          <p:cNvSpPr/>
          <p:nvPr/>
        </p:nvSpPr>
        <p:spPr>
          <a:xfrm flipV="1">
            <a:off x="7994302" y="7053555"/>
            <a:ext cx="1" cy="164275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3"/>
          </p:nvPr>
        </p:nvSpPr>
        <p:spPr>
          <a:xfrm>
            <a:off x="508000" y="6096000"/>
            <a:ext cx="7200900" cy="508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2400" i="1"/>
            </a:lvl1pPr>
          </a:lstStyle>
          <a:p>
            <a:r>
              <a:t>Lorem Ipsum Dolor</a:t>
            </a:r>
          </a:p>
        </p:txBody>
      </p:sp>
      <p:sp>
        <p:nvSpPr>
          <p:cNvPr id="31" name="Shape 31"/>
          <p:cNvSpPr>
            <a:spLocks noGrp="1"/>
          </p:cNvSpPr>
          <p:nvPr>
            <p:ph type="pic" idx="14"/>
          </p:nvPr>
        </p:nvSpPr>
        <p:spPr>
          <a:xfrm>
            <a:off x="596900" y="633461"/>
            <a:ext cx="11811000" cy="5207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508000" y="668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Titolo Testo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sz="quarter" idx="1"/>
          </p:nvPr>
        </p:nvSpPr>
        <p:spPr>
          <a:xfrm>
            <a:off x="8280400" y="668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508000" y="3670300"/>
            <a:ext cx="11988800" cy="2413000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2" name="Shape 4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508000" y="4876800"/>
            <a:ext cx="56763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0" name="Shape 50"/>
          <p:cNvSpPr/>
          <p:nvPr/>
        </p:nvSpPr>
        <p:spPr>
          <a:xfrm>
            <a:off x="508000" y="2768600"/>
            <a:ext cx="5676316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body" sz="quarter" idx="13"/>
          </p:nvPr>
        </p:nvSpPr>
        <p:spPr>
          <a:xfrm>
            <a:off x="508000" y="2171700"/>
            <a:ext cx="5676900" cy="508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2400" i="1"/>
            </a:lvl1pPr>
          </a:lstStyle>
          <a:p>
            <a:r>
              <a:t>Lorem Ipsum Dolor</a:t>
            </a:r>
          </a:p>
        </p:txBody>
      </p:sp>
      <p:sp>
        <p:nvSpPr>
          <p:cNvPr id="52" name="Shape 52"/>
          <p:cNvSpPr>
            <a:spLocks noGrp="1"/>
          </p:cNvSpPr>
          <p:nvPr>
            <p:ph type="pic" sz="half" idx="14"/>
          </p:nvPr>
        </p:nvSpPr>
        <p:spPr>
          <a:xfrm>
            <a:off x="6818219" y="647699"/>
            <a:ext cx="5588001" cy="8331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508000" y="2806700"/>
            <a:ext cx="5676900" cy="2032000"/>
          </a:xfrm>
          <a:prstGeom prst="rect">
            <a:avLst/>
          </a:prstGeom>
        </p:spPr>
        <p:txBody>
          <a:bodyPr/>
          <a:lstStyle>
            <a:lvl1pPr algn="l">
              <a:defRPr sz="5600"/>
            </a:lvl1pPr>
          </a:lstStyle>
          <a:p>
            <a:r>
              <a:t>Titolo Testo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sz="quarter" idx="1"/>
          </p:nvPr>
        </p:nvSpPr>
        <p:spPr>
          <a:xfrm>
            <a:off x="508000" y="5029200"/>
            <a:ext cx="5676900" cy="4013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2" name="Shape 7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/>
          </p:cNvSpPr>
          <p:nvPr>
            <p:ph type="pic" sz="half" idx="13"/>
          </p:nvPr>
        </p:nvSpPr>
        <p:spPr>
          <a:xfrm>
            <a:off x="6819900" y="2654300"/>
            <a:ext cx="5588000" cy="6350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0" name="Shape 8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81" name="Shape 81"/>
          <p:cNvSpPr>
            <a:spLocks noGrp="1"/>
          </p:cNvSpPr>
          <p:nvPr>
            <p:ph type="body" sz="half" idx="1"/>
          </p:nvPr>
        </p:nvSpPr>
        <p:spPr>
          <a:xfrm>
            <a:off x="508000" y="2730500"/>
            <a:ext cx="5816600" cy="6350000"/>
          </a:xfrm>
          <a:prstGeom prst="rect">
            <a:avLst/>
          </a:prstGeom>
        </p:spPr>
        <p:txBody>
          <a:bodyPr/>
          <a:lstStyle>
            <a:lvl1pPr marL="393700" indent="-393700">
              <a:spcBef>
                <a:spcPts val="1800"/>
              </a:spcBef>
              <a:buSzPct val="65000"/>
              <a:defRPr sz="3000"/>
            </a:lvl1pPr>
            <a:lvl2pPr marL="787400" indent="-393700">
              <a:spcBef>
                <a:spcPts val="1800"/>
              </a:spcBef>
              <a:buSzPct val="65000"/>
              <a:defRPr sz="3000"/>
            </a:lvl2pPr>
            <a:lvl3pPr marL="1181100" indent="-393700">
              <a:spcBef>
                <a:spcPts val="1800"/>
              </a:spcBef>
              <a:buSzPct val="65000"/>
              <a:defRPr sz="3000"/>
            </a:lvl3pPr>
            <a:lvl4pPr marL="1574800" indent="-393700">
              <a:spcBef>
                <a:spcPts val="1800"/>
              </a:spcBef>
              <a:buSzPct val="65000"/>
              <a:defRPr sz="3000"/>
            </a:lvl4pPr>
            <a:lvl5pPr marL="1968500" indent="-393700">
              <a:spcBef>
                <a:spcPts val="1800"/>
              </a:spcBef>
              <a:buSzPct val="65000"/>
              <a:defRPr sz="30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2" name="Shape 8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body" idx="1"/>
          </p:nvPr>
        </p:nvSpPr>
        <p:spPr>
          <a:xfrm>
            <a:off x="508000" y="1270000"/>
            <a:ext cx="11988800" cy="7213600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0" name="Shape 9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/>
          </p:cNvSpPr>
          <p:nvPr>
            <p:ph type="pic" sz="quarter" idx="13"/>
          </p:nvPr>
        </p:nvSpPr>
        <p:spPr>
          <a:xfrm>
            <a:off x="6856319" y="4772799"/>
            <a:ext cx="5499101" cy="4229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pic" sz="quarter" idx="14"/>
          </p:nvPr>
        </p:nvSpPr>
        <p:spPr>
          <a:xfrm>
            <a:off x="6860562" y="609600"/>
            <a:ext cx="5499101" cy="3530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9" name="Shape 99"/>
          <p:cNvSpPr>
            <a:spLocks noGrp="1"/>
          </p:cNvSpPr>
          <p:nvPr>
            <p:ph type="pic" sz="half" idx="15"/>
          </p:nvPr>
        </p:nvSpPr>
        <p:spPr>
          <a:xfrm>
            <a:off x="557119" y="609599"/>
            <a:ext cx="5588001" cy="83947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0" name="Shape 10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body" sz="quarter" idx="13"/>
          </p:nvPr>
        </p:nvSpPr>
        <p:spPr>
          <a:xfrm>
            <a:off x="533400" y="5969000"/>
            <a:ext cx="11938000" cy="6096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200"/>
              </a:spcBef>
              <a:buClrTx/>
              <a:buSzTx/>
              <a:buFontTx/>
              <a:buNone/>
              <a:defRPr sz="3000" i="1"/>
            </a:lvl1pPr>
          </a:lstStyle>
          <a:p>
            <a:r>
              <a:t>–Giovanni Mela</a:t>
            </a:r>
          </a:p>
        </p:txBody>
      </p:sp>
      <p:sp>
        <p:nvSpPr>
          <p:cNvPr id="108" name="Shape 108"/>
          <p:cNvSpPr>
            <a:spLocks noGrp="1"/>
          </p:cNvSpPr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r>
              <a:t>“Inserisci qui una citazione”. </a:t>
            </a:r>
          </a:p>
        </p:txBody>
      </p:sp>
      <p:sp>
        <p:nvSpPr>
          <p:cNvPr id="109" name="Shape 10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6"/>
          <p:cNvGrpSpPr/>
          <p:nvPr userDrawn="1"/>
        </p:nvGrpSpPr>
        <p:grpSpPr>
          <a:xfrm>
            <a:off x="0" y="8778240"/>
            <a:ext cx="13004800" cy="975360"/>
            <a:chOff x="0" y="6172200"/>
            <a:chExt cx="9144000" cy="685800"/>
          </a:xfrm>
        </p:grpSpPr>
        <p:pic>
          <p:nvPicPr>
            <p:cNvPr id="8" name="Immagine 7" descr="Piede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72200"/>
              <a:ext cx="9144000" cy="685800"/>
            </a:xfrm>
            <a:prstGeom prst="rect">
              <a:avLst/>
            </a:prstGeom>
          </p:spPr>
        </p:pic>
        <p:grpSp>
          <p:nvGrpSpPr>
            <p:cNvPr id="9" name="Gruppo 8"/>
            <p:cNvGrpSpPr/>
            <p:nvPr/>
          </p:nvGrpSpPr>
          <p:grpSpPr>
            <a:xfrm>
              <a:off x="67368" y="6314521"/>
              <a:ext cx="1096663" cy="398321"/>
              <a:chOff x="100000" y="5316487"/>
              <a:chExt cx="1096663" cy="398321"/>
            </a:xfrm>
          </p:grpSpPr>
          <p:pic>
            <p:nvPicPr>
              <p:cNvPr id="10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000" y="5316487"/>
                <a:ext cx="1096663" cy="3983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AAE3FD9D-1871-44A6-BEA6-67F2C246BE71" descr="2CA1AD8B-61F0-4DEB-B973-60A997C061C4@dmn_life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8348" y="5401117"/>
                <a:ext cx="539969" cy="2276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261708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08000" y="2171700"/>
            <a:ext cx="1199729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Shape 3"/>
          <p:cNvSpPr/>
          <p:nvPr/>
        </p:nvSpPr>
        <p:spPr>
          <a:xfrm>
            <a:off x="508000" y="635000"/>
            <a:ext cx="1199729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4C4946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228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457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685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9144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11430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1371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1600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1828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9398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4097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18796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23495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28194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32893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37592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42291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slessiaamica.com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hyperlink" Target="http://images.google.it/imgres?imgurl=http://www.domenicoliggeri.it/stampa/libri/arena.jpg&amp;imgrefurl=http://www.domenicoliggeri.it/libri.htm&amp;usg=__vI8UOqLYMl0ReIiT6UEkkOr0vzo=&amp;h=847&amp;w=1000&amp;sz=228&amp;hl=it&amp;start=2&amp;tbnid=Ekji1WoHa-7wdM:&amp;tbnh=126&amp;tbnw=149&amp;prev=/images?q=l'arena&amp;hl=it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41.pn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Lorem Ipsum Dolor</a:t>
            </a:r>
          </a:p>
        </p:txBody>
      </p:sp>
      <p:pic>
        <p:nvPicPr>
          <p:cNvPr id="134" name="image1.jpeg" descr="copertin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19410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hape 135"/>
          <p:cNvSpPr>
            <a:spLocks noGrp="1"/>
          </p:cNvSpPr>
          <p:nvPr>
            <p:ph type="ctrTitle"/>
          </p:nvPr>
        </p:nvSpPr>
        <p:spPr>
          <a:xfrm>
            <a:off x="508000" y="3756014"/>
            <a:ext cx="7200900" cy="2413001"/>
          </a:xfrm>
          <a:prstGeom prst="rect">
            <a:avLst/>
          </a:prstGeom>
        </p:spPr>
        <p:txBody>
          <a:bodyPr anchor="t"/>
          <a:lstStyle>
            <a:lvl1pPr defTabSz="449833">
              <a:spcBef>
                <a:spcPts val="1200"/>
              </a:spcBef>
              <a:defRPr sz="5390">
                <a:solidFill>
                  <a:srgbClr val="000000"/>
                </a:solidFill>
              </a:defRPr>
            </a:lvl1pPr>
          </a:lstStyle>
          <a:p>
            <a:r>
              <a:t>SETTIMANA NAZIONALE DELLA DISLESSIA</a:t>
            </a:r>
          </a:p>
        </p:txBody>
      </p:sp>
      <p:sp>
        <p:nvSpPr>
          <p:cNvPr id="136" name="Shape 136"/>
          <p:cNvSpPr>
            <a:spLocks noGrp="1"/>
          </p:cNvSpPr>
          <p:nvPr>
            <p:ph type="subTitle" sz="quarter" idx="1"/>
          </p:nvPr>
        </p:nvSpPr>
        <p:spPr>
          <a:xfrm>
            <a:off x="303532" y="7013585"/>
            <a:ext cx="4241801" cy="2413001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endParaRPr dirty="0"/>
          </a:p>
          <a:p>
            <a:pPr>
              <a:defRPr>
                <a:solidFill>
                  <a:srgbClr val="000000"/>
                </a:solidFill>
              </a:defRPr>
            </a:pPr>
            <a:r>
              <a:rPr lang="it-IT" dirty="0" smtClean="0"/>
              <a:t>06 ottobre 2016 – Bologna</a:t>
            </a:r>
          </a:p>
          <a:p>
            <a:pPr>
              <a:defRPr>
                <a:solidFill>
                  <a:srgbClr val="000000"/>
                </a:solidFill>
              </a:defRPr>
            </a:pPr>
            <a:endParaRPr lang="it-IT" dirty="0"/>
          </a:p>
          <a:p>
            <a:pPr>
              <a:defRPr>
                <a:solidFill>
                  <a:srgbClr val="000000"/>
                </a:solidFill>
              </a:defRPr>
            </a:pPr>
            <a:r>
              <a:rPr lang="it-IT" dirty="0" smtClean="0"/>
              <a:t>Gabriele Brinchilin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xfrm>
            <a:off x="508000" y="800100"/>
            <a:ext cx="10169043" cy="12192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90727">
              <a:spcBef>
                <a:spcPts val="1300"/>
              </a:spcBef>
              <a:defRPr sz="5880"/>
            </a:lvl1pPr>
          </a:lstStyle>
          <a:p>
            <a:r>
              <a:rPr lang="it-IT" dirty="0" smtClean="0">
                <a:solidFill>
                  <a:srgbClr val="1D7F35"/>
                </a:solidFill>
              </a:rPr>
              <a:t>ASSOCIAZIONE ITALIANA DISLESSIA - AID</a:t>
            </a:r>
            <a:endParaRPr dirty="0">
              <a:solidFill>
                <a:srgbClr val="1D7F35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636" y="402936"/>
            <a:ext cx="1921164" cy="19211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508000" y="2598154"/>
            <a:ext cx="11988800" cy="6627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it-IT" sz="3600" b="1" dirty="0" smtClean="0">
                <a:solidFill>
                  <a:srgbClr val="1D7F35"/>
                </a:solidFill>
              </a:rPr>
              <a:t>CHI SIAMO</a:t>
            </a:r>
          </a:p>
          <a:p>
            <a:endParaRPr lang="it-IT" sz="2800" dirty="0" smtClean="0"/>
          </a:p>
          <a:p>
            <a:pPr algn="just"/>
            <a:r>
              <a:rPr lang="it-IT" sz="2800" dirty="0" smtClean="0"/>
              <a:t>L’Associazione </a:t>
            </a:r>
            <a:r>
              <a:rPr lang="it-IT" sz="2800" dirty="0"/>
              <a:t>Italiana Dislessia (AID) è un’associazione di promozione sociale nazionale che si occupa di </a:t>
            </a:r>
            <a:r>
              <a:rPr lang="it-IT" sz="2800" b="1" dirty="0" smtClean="0"/>
              <a:t>disturbi specifici </a:t>
            </a:r>
            <a:r>
              <a:rPr lang="it-IT" sz="2800" b="1" dirty="0"/>
              <a:t>dell’apprendimento (DSA) </a:t>
            </a:r>
            <a:r>
              <a:rPr lang="it-IT" sz="2800" dirty="0"/>
              <a:t>sin dalla sua fondazione, nel 1996 a Bologna.</a:t>
            </a:r>
          </a:p>
          <a:p>
            <a:pPr algn="just"/>
            <a:endParaRPr lang="it-IT" sz="2800" dirty="0" smtClean="0"/>
          </a:p>
          <a:p>
            <a:pPr algn="just"/>
            <a:r>
              <a:rPr lang="it-IT" sz="2800" dirty="0" smtClean="0"/>
              <a:t>I </a:t>
            </a:r>
            <a:r>
              <a:rPr lang="it-IT" sz="2800" dirty="0"/>
              <a:t>suoi soci sono genitori e famigliari di bambini dislessici, dislessici adulti, medici, psicologi, logopedisti e insegnanti.</a:t>
            </a:r>
          </a:p>
          <a:p>
            <a:pPr algn="just"/>
            <a:endParaRPr lang="it-IT" sz="2800" dirty="0" smtClean="0"/>
          </a:p>
          <a:p>
            <a:pPr algn="just"/>
            <a:r>
              <a:rPr lang="it-IT" sz="2800" dirty="0" smtClean="0"/>
              <a:t>Ad </a:t>
            </a:r>
            <a:r>
              <a:rPr lang="it-IT" sz="2800" dirty="0"/>
              <a:t>oggi, AID è la più influente associazione italiana sui temi dei DSA, </a:t>
            </a:r>
            <a:r>
              <a:rPr lang="it-IT" sz="2800" dirty="0" smtClean="0"/>
              <a:t>contando:</a:t>
            </a:r>
          </a:p>
          <a:p>
            <a:pPr algn="just"/>
            <a:endParaRPr lang="it-IT" sz="28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it-IT" sz="2800" dirty="0" smtClean="0"/>
              <a:t>18.000 </a:t>
            </a:r>
            <a:r>
              <a:rPr lang="it-IT" sz="2800" dirty="0"/>
              <a:t>soci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it-IT" sz="2800" dirty="0" smtClean="0"/>
              <a:t>98 </a:t>
            </a:r>
            <a:r>
              <a:rPr lang="it-IT" sz="2800" dirty="0"/>
              <a:t>sezioni </a:t>
            </a:r>
            <a:r>
              <a:rPr lang="it-IT" sz="2800" dirty="0" smtClean="0"/>
              <a:t>territoriali attive</a:t>
            </a:r>
            <a:endParaRPr kumimoji="0" lang="it-IT" sz="2400" b="0" i="0" u="none" strike="noStrike" cap="none" spc="0" normalizeH="0" baseline="0" dirty="0" smtClean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  <a:p>
            <a:pPr marL="0" marR="0" indent="0" algn="just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3489934208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xfrm>
            <a:off x="508000" y="800100"/>
            <a:ext cx="10169043" cy="12192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90727">
              <a:spcBef>
                <a:spcPts val="1300"/>
              </a:spcBef>
              <a:defRPr sz="5880"/>
            </a:lvl1pPr>
          </a:lstStyle>
          <a:p>
            <a:r>
              <a:rPr lang="it-IT" dirty="0" smtClean="0">
                <a:solidFill>
                  <a:srgbClr val="1D7F35"/>
                </a:solidFill>
              </a:rPr>
              <a:t>ASSOCIAZIONE ITALIANA DISLESSIA - AID</a:t>
            </a:r>
            <a:endParaRPr dirty="0">
              <a:solidFill>
                <a:srgbClr val="1D7F35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636" y="402936"/>
            <a:ext cx="1921164" cy="19211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508000" y="2598155"/>
            <a:ext cx="11988800" cy="6627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1D7F35"/>
                </a:solidFill>
                <a:effectLst/>
                <a:uLnTx/>
                <a:uFillTx/>
                <a:latin typeface="Palatino"/>
                <a:sym typeface="Palatino"/>
              </a:rPr>
              <a:t>I DISTURBI</a:t>
            </a:r>
            <a:r>
              <a:rPr kumimoji="0" lang="it-IT" sz="3600" b="1" i="0" u="none" strike="noStrike" kern="0" cap="none" spc="0" normalizeH="0" noProof="0" dirty="0" smtClean="0">
                <a:ln>
                  <a:noFill/>
                </a:ln>
                <a:solidFill>
                  <a:srgbClr val="1D7F35"/>
                </a:solidFill>
                <a:effectLst/>
                <a:uLnTx/>
                <a:uFillTx/>
                <a:latin typeface="Palatino"/>
                <a:sym typeface="Palatino"/>
              </a:rPr>
              <a:t> SPECIFICI DELL’APPRENDIMENTO (DSA)</a:t>
            </a:r>
            <a:endParaRPr kumimoji="0" lang="it-IT" sz="3600" b="1" i="0" u="none" strike="noStrike" kern="0" cap="none" spc="0" normalizeH="0" baseline="0" noProof="0" dirty="0" smtClean="0">
              <a:ln>
                <a:noFill/>
              </a:ln>
              <a:solidFill>
                <a:srgbClr val="1D7F35"/>
              </a:solidFill>
              <a:effectLst/>
              <a:uLnTx/>
              <a:uFillTx/>
              <a:latin typeface="Palatino"/>
              <a:sym typeface="Palatino"/>
            </a:endParaRPr>
          </a:p>
          <a:p>
            <a:pPr marL="0" marR="0" lvl="0" indent="0" algn="just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 smtClean="0">
              <a:ln>
                <a:noFill/>
              </a:ln>
              <a:solidFill>
                <a:srgbClr val="414141"/>
              </a:solidFill>
              <a:effectLst/>
              <a:uLnTx/>
              <a:uFillTx/>
              <a:latin typeface="Palatino"/>
              <a:sym typeface="Palatino"/>
            </a:endParaRPr>
          </a:p>
          <a:p>
            <a:pPr lvl="0" algn="just"/>
            <a:r>
              <a:rPr lang="it-IT" dirty="0" smtClean="0"/>
              <a:t>I DSA sono disturbi del </a:t>
            </a:r>
            <a:r>
              <a:rPr lang="it-IT" dirty="0" err="1" smtClean="0"/>
              <a:t>neurosviluppo</a:t>
            </a:r>
            <a:r>
              <a:rPr lang="it-IT" dirty="0" smtClean="0"/>
              <a:t> che riguardano la capacità di leggere, scrivere, calcolare in modo corretto e fluente che si manifestano con l'inizio della scolarizzazione. </a:t>
            </a:r>
            <a:endParaRPr lang="it-IT" sz="2800" dirty="0" smtClean="0"/>
          </a:p>
          <a:p>
            <a:pPr lvl="0" algn="just"/>
            <a:endParaRPr lang="it-IT" dirty="0" smtClean="0"/>
          </a:p>
          <a:p>
            <a:pPr lvl="0" algn="just"/>
            <a:r>
              <a:rPr lang="it-IT" dirty="0" smtClean="0"/>
              <a:t>In </a:t>
            </a:r>
            <a:r>
              <a:rPr lang="it-IT" dirty="0"/>
              <a:t>Italia si stima che ci siano almeno </a:t>
            </a:r>
            <a:r>
              <a:rPr lang="it-IT" b="1" dirty="0"/>
              <a:t>1.900.000 persone con dislessia evolutiva</a:t>
            </a:r>
            <a:r>
              <a:rPr lang="it-IT" dirty="0"/>
              <a:t>. </a:t>
            </a:r>
            <a:endParaRPr lang="it-IT" dirty="0" smtClean="0"/>
          </a:p>
          <a:p>
            <a:pPr lvl="0" algn="just"/>
            <a:endParaRPr lang="it-IT" dirty="0"/>
          </a:p>
          <a:p>
            <a:pPr lvl="0" algn="just"/>
            <a:r>
              <a:rPr lang="it-IT" dirty="0"/>
              <a:t>Questi disturbi  dipendono dalle diverse modalità di funzionamento delle reti neuronali coinvolte nei processi di lettura, scrittura e calcolo.</a:t>
            </a:r>
          </a:p>
          <a:p>
            <a:pPr lvl="0" algn="just"/>
            <a:endParaRPr lang="it-IT" dirty="0" smtClean="0"/>
          </a:p>
          <a:p>
            <a:pPr lvl="0" algn="just"/>
            <a:r>
              <a:rPr lang="it-IT" dirty="0" smtClean="0"/>
              <a:t>Non </a:t>
            </a:r>
            <a:r>
              <a:rPr lang="it-IT" dirty="0"/>
              <a:t>sono causati né da un deficit di intelligenza né da problemi ambientali o psicologici o da deficit sensoriali</a:t>
            </a:r>
            <a:r>
              <a:rPr lang="it-IT" dirty="0" smtClean="0"/>
              <a:t>.</a:t>
            </a:r>
          </a:p>
          <a:p>
            <a:pPr lvl="0" algn="just"/>
            <a:endParaRPr lang="it-IT" dirty="0" smtClean="0"/>
          </a:p>
          <a:p>
            <a:pPr algn="just"/>
            <a:r>
              <a:rPr lang="it-IT" dirty="0"/>
              <a:t>Le storie che raccontano i ragazzi dislessici diventati adulti sottolineano la frustrazione derivante dalla mancata identificazione del problema al momento giusto.</a:t>
            </a:r>
          </a:p>
          <a:p>
            <a:pPr lvl="0" algn="just"/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1329198473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xfrm>
            <a:off x="508000" y="800100"/>
            <a:ext cx="10169043" cy="12192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90727">
              <a:spcBef>
                <a:spcPts val="1300"/>
              </a:spcBef>
              <a:defRPr sz="5880"/>
            </a:lvl1pPr>
          </a:lstStyle>
          <a:p>
            <a:r>
              <a:rPr lang="it-IT" dirty="0" smtClean="0">
                <a:solidFill>
                  <a:srgbClr val="1D7F35"/>
                </a:solidFill>
              </a:rPr>
              <a:t>ASSOCIAZIONE ITALIANA DISLESSIA - AID</a:t>
            </a:r>
            <a:endParaRPr dirty="0">
              <a:solidFill>
                <a:srgbClr val="1D7F35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636" y="402936"/>
            <a:ext cx="1921164" cy="19211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508000" y="2416464"/>
            <a:ext cx="11988800" cy="6627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1" dirty="0" smtClean="0">
                <a:solidFill>
                  <a:srgbClr val="1D7F35"/>
                </a:solidFill>
              </a:rPr>
              <a:t>LA MISSION DI AID</a:t>
            </a:r>
            <a:endParaRPr kumimoji="0" lang="it-IT" sz="3600" b="1" i="0" u="none" strike="noStrike" kern="0" cap="none" spc="0" normalizeH="0" baseline="0" noProof="0" dirty="0" smtClean="0">
              <a:ln>
                <a:noFill/>
              </a:ln>
              <a:solidFill>
                <a:srgbClr val="1D7F35"/>
              </a:solidFill>
              <a:effectLst/>
              <a:uLnTx/>
              <a:uFillTx/>
              <a:latin typeface="Palatino"/>
              <a:sym typeface="Palatino"/>
            </a:endParaRPr>
          </a:p>
          <a:p>
            <a:pPr marL="0" marR="0" lvl="0" indent="0" algn="just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 smtClean="0">
              <a:ln>
                <a:noFill/>
              </a:ln>
              <a:solidFill>
                <a:srgbClr val="414141"/>
              </a:solidFill>
              <a:effectLst/>
              <a:uLnTx/>
              <a:uFillTx/>
              <a:latin typeface="Palatino"/>
              <a:sym typeface="Palatino"/>
            </a:endParaRPr>
          </a:p>
          <a:p>
            <a:pPr lvl="0" algn="just"/>
            <a:r>
              <a:rPr lang="it-IT" dirty="0" smtClean="0"/>
              <a:t>L’Associazione Italiana Dislessia ha </a:t>
            </a:r>
            <a:r>
              <a:rPr lang="it-IT" dirty="0"/>
              <a:t>tre scopi principali:</a:t>
            </a:r>
          </a:p>
          <a:p>
            <a:pPr lvl="0" algn="just"/>
            <a:endParaRPr lang="it-IT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t-IT" dirty="0"/>
              <a:t>sensibilizzare il mondo professionale, gli insegnanti e la pubblica opinione sul problema della dislessia evolutiva; </a:t>
            </a:r>
            <a:endParaRPr lang="it-IT" dirty="0" smtClean="0"/>
          </a:p>
          <a:p>
            <a:pPr lvl="0" algn="just"/>
            <a:endParaRPr lang="it-IT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t-IT" dirty="0"/>
              <a:t>promuovere ricerca e formazione nei diversi ambiti di intervento: servizi sanitari, riabilitativi e scuola; </a:t>
            </a:r>
            <a:endParaRPr lang="it-IT" dirty="0" smtClean="0"/>
          </a:p>
          <a:p>
            <a:pPr lvl="0" algn="just"/>
            <a:endParaRPr lang="it-IT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t-IT" dirty="0"/>
              <a:t>offrire agli utenti un punto di riferimento certo e qualificato per ottenere consulenza e assistenza per l’identificazione del problema o per l’approccio riabilitativo e scolastico</a:t>
            </a:r>
            <a:r>
              <a:rPr lang="it-IT" dirty="0" smtClean="0"/>
              <a:t>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it-IT" dirty="0"/>
          </a:p>
          <a:p>
            <a:pPr lvl="0" algn="just"/>
            <a:r>
              <a:rPr lang="it-IT" dirty="0" smtClean="0"/>
              <a:t>Gli strumenti con cui AID opera sono corsi di formazione in ambito scolastico e sanitario, seminari scientifici e incontri di sensibilizzazione.</a:t>
            </a:r>
          </a:p>
          <a:p>
            <a:pPr lvl="0" algn="just"/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1897539098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xfrm>
            <a:off x="508000" y="800100"/>
            <a:ext cx="10169043" cy="12192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90727">
              <a:spcBef>
                <a:spcPts val="1300"/>
              </a:spcBef>
              <a:defRPr sz="5880"/>
            </a:lvl1pPr>
          </a:lstStyle>
          <a:p>
            <a:r>
              <a:rPr lang="it-IT" dirty="0" smtClean="0">
                <a:solidFill>
                  <a:srgbClr val="1D7F35"/>
                </a:solidFill>
              </a:rPr>
              <a:t>ASSOCIAZIONE ITALIANA DISLESSIA - AID</a:t>
            </a:r>
            <a:endParaRPr dirty="0">
              <a:solidFill>
                <a:srgbClr val="1D7F35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636" y="402936"/>
            <a:ext cx="1921164" cy="19211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4020128" y="2565674"/>
            <a:ext cx="4022436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1" dirty="0" smtClean="0">
                <a:solidFill>
                  <a:srgbClr val="1D7F35"/>
                </a:solidFill>
              </a:rPr>
              <a:t>I SERVIZI DI AID</a:t>
            </a:r>
            <a:endParaRPr kumimoji="0" lang="it-IT" sz="3600" b="1" i="0" u="none" strike="noStrike" kern="0" cap="none" spc="0" normalizeH="0" baseline="0" noProof="0" dirty="0" smtClean="0">
              <a:ln>
                <a:noFill/>
              </a:ln>
              <a:solidFill>
                <a:srgbClr val="1D7F35"/>
              </a:solidFill>
              <a:effectLst/>
              <a:uLnTx/>
              <a:uFillTx/>
              <a:latin typeface="Palatino"/>
              <a:sym typeface="Palatino"/>
            </a:endParaRPr>
          </a:p>
          <a:p>
            <a:pPr lvl="0" algn="just"/>
            <a:endParaRPr lang="it-IT" dirty="0" smtClean="0"/>
          </a:p>
        </p:txBody>
      </p:sp>
      <p:sp>
        <p:nvSpPr>
          <p:cNvPr id="9" name="Rettangolo 8"/>
          <p:cNvSpPr/>
          <p:nvPr/>
        </p:nvSpPr>
        <p:spPr>
          <a:xfrm>
            <a:off x="561110" y="3591596"/>
            <a:ext cx="1155469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it-IT" sz="3600" b="1" dirty="0">
                <a:solidFill>
                  <a:srgbClr val="1D7F35"/>
                </a:solidFill>
              </a:rPr>
              <a:t>Help-Line</a:t>
            </a:r>
          </a:p>
          <a:p>
            <a:pPr lvl="0" algn="just">
              <a:defRPr/>
            </a:pPr>
            <a:endParaRPr lang="it-IT" dirty="0" smtClean="0"/>
          </a:p>
          <a:p>
            <a:pPr lvl="0" algn="just">
              <a:defRPr/>
            </a:pPr>
            <a:r>
              <a:rPr lang="it-IT" dirty="0" smtClean="0"/>
              <a:t>Servizio </a:t>
            </a:r>
            <a:r>
              <a:rPr lang="it-IT" dirty="0"/>
              <a:t>di Informazioni e Supporto telefonico a livello nazionale per le </a:t>
            </a:r>
            <a:r>
              <a:rPr lang="it-IT" dirty="0" smtClean="0"/>
              <a:t>famiglie di </a:t>
            </a:r>
            <a:r>
              <a:rPr lang="it-IT" dirty="0"/>
              <a:t>bambini e ragazzi con </a:t>
            </a:r>
            <a:r>
              <a:rPr lang="it-IT" dirty="0" smtClean="0"/>
              <a:t>DSA, DSA adulti, insegnanti, tecnici:</a:t>
            </a:r>
          </a:p>
          <a:p>
            <a:pPr lvl="0" algn="just">
              <a:defRPr/>
            </a:pPr>
            <a:endParaRPr lang="it-IT" dirty="0" smtClean="0"/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it-IT" dirty="0" smtClean="0"/>
              <a:t>diagnosi 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it-IT" dirty="0" smtClean="0"/>
              <a:t>didattica inclusiva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it-IT" dirty="0" smtClean="0"/>
              <a:t>piano </a:t>
            </a:r>
            <a:r>
              <a:rPr lang="it-IT" dirty="0"/>
              <a:t>didattico personalizzato, </a:t>
            </a:r>
            <a:endParaRPr lang="it-IT" dirty="0" smtClean="0"/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it-IT" dirty="0" smtClean="0"/>
              <a:t>normative (legge 170/10 e linee guida)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it-IT" dirty="0" smtClean="0"/>
              <a:t>Inserimento lavorativo</a:t>
            </a:r>
          </a:p>
          <a:p>
            <a:pPr lvl="0" algn="just">
              <a:defRPr/>
            </a:pPr>
            <a:endParaRPr lang="it-IT" dirty="0"/>
          </a:p>
        </p:txBody>
      </p:sp>
      <p:pic>
        <p:nvPicPr>
          <p:cNvPr id="11" name="Picture 2" descr="http://dailytimes.com.pk/static/uploads/original/toll-free-helpline-needed-to-resolve-civic-issues-215a0fe5fac5f81d4ea84e28a7a41d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504" y="5803029"/>
            <a:ext cx="5203296" cy="292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618654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xfrm>
            <a:off x="508000" y="800100"/>
            <a:ext cx="10169043" cy="12192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90727">
              <a:spcBef>
                <a:spcPts val="1300"/>
              </a:spcBef>
              <a:defRPr sz="5880"/>
            </a:lvl1pPr>
          </a:lstStyle>
          <a:p>
            <a:r>
              <a:rPr lang="it-IT" dirty="0" smtClean="0">
                <a:solidFill>
                  <a:srgbClr val="1D7F35"/>
                </a:solidFill>
              </a:rPr>
              <a:t>ASSOCIAZIONE ITALIANA DISLESSIA - AID</a:t>
            </a:r>
            <a:endParaRPr dirty="0">
              <a:solidFill>
                <a:srgbClr val="1D7F35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636" y="402936"/>
            <a:ext cx="1921164" cy="19211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4020128" y="2565674"/>
            <a:ext cx="4022436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1" dirty="0" smtClean="0">
                <a:solidFill>
                  <a:srgbClr val="1D7F35"/>
                </a:solidFill>
              </a:rPr>
              <a:t>I SERVIZI DI AID</a:t>
            </a:r>
            <a:endParaRPr kumimoji="0" lang="it-IT" sz="3600" b="1" i="0" u="none" strike="noStrike" kern="0" cap="none" spc="0" normalizeH="0" baseline="0" noProof="0" dirty="0" smtClean="0">
              <a:ln>
                <a:noFill/>
              </a:ln>
              <a:solidFill>
                <a:srgbClr val="1D7F35"/>
              </a:solidFill>
              <a:effectLst/>
              <a:uLnTx/>
              <a:uFillTx/>
              <a:latin typeface="Palatino"/>
              <a:sym typeface="Palatino"/>
            </a:endParaRPr>
          </a:p>
          <a:p>
            <a:pPr lvl="0" algn="just"/>
            <a:endParaRPr lang="it-IT" dirty="0" smtClean="0"/>
          </a:p>
        </p:txBody>
      </p:sp>
      <p:sp>
        <p:nvSpPr>
          <p:cNvPr id="6" name="Rettangolo 5"/>
          <p:cNvSpPr/>
          <p:nvPr/>
        </p:nvSpPr>
        <p:spPr>
          <a:xfrm>
            <a:off x="508000" y="3921751"/>
            <a:ext cx="7534563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it-IT" sz="3600" b="1" dirty="0" err="1" smtClean="0">
                <a:solidFill>
                  <a:srgbClr val="1D7F35"/>
                </a:solidFill>
              </a:rPr>
              <a:t>LibroAID</a:t>
            </a:r>
            <a:endParaRPr lang="it-IT" sz="3600" b="1" dirty="0" smtClean="0">
              <a:solidFill>
                <a:srgbClr val="1D7F35"/>
              </a:solidFill>
            </a:endParaRPr>
          </a:p>
          <a:p>
            <a:pPr lvl="0" algn="just"/>
            <a:endParaRPr lang="it-IT" b="1" dirty="0">
              <a:solidFill>
                <a:srgbClr val="1D7F35"/>
              </a:solidFill>
            </a:endParaRPr>
          </a:p>
          <a:p>
            <a:pPr lvl="0" algn="just"/>
            <a:r>
              <a:rPr lang="it-IT" dirty="0" smtClean="0"/>
              <a:t>Biblioteca </a:t>
            </a:r>
            <a:r>
              <a:rPr lang="it-IT" dirty="0"/>
              <a:t>digitale per i dislessici: grazie ad un accordo con l’associazione italiana editori (AIE) AID fornisce, agli utenti che ne abbiano diritto, copia dei file digitali dei libri scolastici adottati nelle classi di ogni ordine e grado scolastico. </a:t>
            </a:r>
          </a:p>
          <a:p>
            <a:pPr lvl="0" algn="just"/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0519" y="3921751"/>
            <a:ext cx="3555280" cy="2751689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508000" y="7107238"/>
            <a:ext cx="116077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it-IT" dirty="0"/>
              <a:t>I file sono pdf aperti, che possono essere utilizzati attraverso software per la sintesi vocale e per la generazione di mappe concettuali</a:t>
            </a:r>
            <a:endParaRPr lang="it-IT" b="1" dirty="0">
              <a:solidFill>
                <a:srgbClr val="1D7F3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917412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xfrm>
            <a:off x="508000" y="800100"/>
            <a:ext cx="10169043" cy="12192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90727">
              <a:spcBef>
                <a:spcPts val="1300"/>
              </a:spcBef>
              <a:defRPr sz="5880"/>
            </a:lvl1pPr>
          </a:lstStyle>
          <a:p>
            <a:r>
              <a:rPr lang="it-IT" dirty="0" smtClean="0">
                <a:solidFill>
                  <a:srgbClr val="1D7F35"/>
                </a:solidFill>
              </a:rPr>
              <a:t>ASSOCIAZIONE ITALIANA DISLESSIA - AID</a:t>
            </a:r>
            <a:endParaRPr dirty="0">
              <a:solidFill>
                <a:srgbClr val="1D7F35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636" y="402936"/>
            <a:ext cx="1921164" cy="19211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4020128" y="2565674"/>
            <a:ext cx="4022436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1" dirty="0" smtClean="0">
                <a:solidFill>
                  <a:srgbClr val="1D7F35"/>
                </a:solidFill>
              </a:rPr>
              <a:t>I SERVIZI DI AID</a:t>
            </a:r>
            <a:endParaRPr kumimoji="0" lang="it-IT" sz="3600" b="1" i="0" u="none" strike="noStrike" kern="0" cap="none" spc="0" normalizeH="0" baseline="0" noProof="0" dirty="0" smtClean="0">
              <a:ln>
                <a:noFill/>
              </a:ln>
              <a:solidFill>
                <a:srgbClr val="1D7F35"/>
              </a:solidFill>
              <a:effectLst/>
              <a:uLnTx/>
              <a:uFillTx/>
              <a:latin typeface="Palatino"/>
              <a:sym typeface="Palatino"/>
            </a:endParaRPr>
          </a:p>
          <a:p>
            <a:pPr lvl="0" algn="just"/>
            <a:endParaRPr lang="it-IT" dirty="0" smtClean="0"/>
          </a:p>
        </p:txBody>
      </p:sp>
      <p:sp>
        <p:nvSpPr>
          <p:cNvPr id="5" name="Rettangolo 4"/>
          <p:cNvSpPr/>
          <p:nvPr/>
        </p:nvSpPr>
        <p:spPr>
          <a:xfrm>
            <a:off x="508001" y="4137970"/>
            <a:ext cx="69111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it-IT" sz="3200" b="1" dirty="0">
                <a:solidFill>
                  <a:srgbClr val="1D7F35"/>
                </a:solidFill>
              </a:rPr>
              <a:t>Dislessia </a:t>
            </a:r>
            <a:r>
              <a:rPr lang="it-IT" sz="3200" b="1" dirty="0" smtClean="0">
                <a:solidFill>
                  <a:srgbClr val="1D7F35"/>
                </a:solidFill>
              </a:rPr>
              <a:t>Amica</a:t>
            </a:r>
          </a:p>
          <a:p>
            <a:pPr lvl="0" algn="just"/>
            <a:endParaRPr lang="it-IT" b="1" dirty="0">
              <a:solidFill>
                <a:srgbClr val="1D7F35"/>
              </a:solidFill>
            </a:endParaRPr>
          </a:p>
          <a:p>
            <a:pPr algn="just"/>
            <a:r>
              <a:rPr lang="it-IT" dirty="0"/>
              <a:t>Percorso formativo e-learning gratuito rivolto al personale docente, la cui finalità è di ampliare le conoscenze metodologiche, didattiche, operative e organizzative necessarie a rendere la Scuola realmente inclusiva per gli alunni con </a:t>
            </a:r>
            <a:r>
              <a:rPr lang="it-IT" dirty="0" smtClean="0"/>
              <a:t>DSA.</a:t>
            </a:r>
          </a:p>
          <a:p>
            <a:pPr algn="just"/>
            <a:endParaRPr lang="it-IT" dirty="0"/>
          </a:p>
          <a:p>
            <a:pPr algn="just"/>
            <a:r>
              <a:rPr lang="it-IT" dirty="0" smtClean="0">
                <a:hlinkClick r:id="rId3"/>
              </a:rPr>
              <a:t>www.dislessiaamica.com</a:t>
            </a: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8052" y="4442770"/>
            <a:ext cx="4544003" cy="321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251396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unnamed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7444" r="7444"/>
          <a:stretch>
            <a:fillRect/>
          </a:stretch>
        </p:blipFill>
        <p:spPr>
          <a:xfrm>
            <a:off x="0" y="0"/>
            <a:ext cx="13004800" cy="975360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xfrm>
            <a:off x="508000" y="800100"/>
            <a:ext cx="10169043" cy="12192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90727">
              <a:spcBef>
                <a:spcPts val="1300"/>
              </a:spcBef>
              <a:defRPr sz="5880"/>
            </a:lvl1pPr>
          </a:lstStyle>
          <a:p>
            <a:r>
              <a:rPr dirty="0"/>
              <a:t>PERCHE’ QUESTO PROGETTO?</a:t>
            </a:r>
          </a:p>
        </p:txBody>
      </p:sp>
      <p:sp>
        <p:nvSpPr>
          <p:cNvPr id="141" name="Shape 141"/>
          <p:cNvSpPr>
            <a:spLocks noGrp="1"/>
          </p:cNvSpPr>
          <p:nvPr>
            <p:ph type="body" idx="1"/>
          </p:nvPr>
        </p:nvSpPr>
        <p:spPr>
          <a:xfrm>
            <a:off x="508000" y="2628900"/>
            <a:ext cx="11988800" cy="42083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8372" indent="-368372" defTabSz="549148">
              <a:spcBef>
                <a:spcPts val="1600"/>
              </a:spcBef>
              <a:defRPr sz="3196"/>
            </a:pPr>
            <a:r>
              <a:rPr sz="2800" dirty="0" err="1"/>
              <a:t>Richieste</a:t>
            </a:r>
            <a:r>
              <a:rPr sz="2800" dirty="0"/>
              <a:t> </a:t>
            </a:r>
            <a:r>
              <a:rPr sz="2800" dirty="0" err="1"/>
              <a:t>prevenute</a:t>
            </a:r>
            <a:r>
              <a:rPr sz="2800" dirty="0"/>
              <a:t> </a:t>
            </a:r>
            <a:r>
              <a:rPr sz="2800" dirty="0" err="1"/>
              <a:t>negli</a:t>
            </a:r>
            <a:r>
              <a:rPr sz="2800" dirty="0"/>
              <a:t> </a:t>
            </a:r>
            <a:r>
              <a:rPr sz="2800" dirty="0" err="1"/>
              <a:t>anni</a:t>
            </a:r>
            <a:r>
              <a:rPr sz="2800" dirty="0"/>
              <a:t> </a:t>
            </a:r>
            <a:r>
              <a:rPr sz="2800" dirty="0" err="1"/>
              <a:t>precedenti</a:t>
            </a:r>
            <a:r>
              <a:rPr sz="2800" dirty="0"/>
              <a:t> da parte di </a:t>
            </a:r>
            <a:r>
              <a:rPr sz="2800" dirty="0" err="1"/>
              <a:t>utenti</a:t>
            </a:r>
            <a:r>
              <a:rPr sz="2800" dirty="0"/>
              <a:t>, </a:t>
            </a:r>
            <a:r>
              <a:rPr sz="2800" dirty="0" err="1"/>
              <a:t>soci</a:t>
            </a:r>
            <a:r>
              <a:rPr sz="2800" dirty="0"/>
              <a:t>, e presidenti AID </a:t>
            </a:r>
          </a:p>
          <a:p>
            <a:pPr marL="368372" indent="-368372" defTabSz="549148">
              <a:spcBef>
                <a:spcPts val="1600"/>
              </a:spcBef>
              <a:defRPr sz="3196"/>
            </a:pPr>
            <a:r>
              <a:rPr sz="2800" dirty="0" err="1"/>
              <a:t>Sensibilizzare</a:t>
            </a:r>
            <a:r>
              <a:rPr sz="2800" dirty="0"/>
              <a:t> </a:t>
            </a:r>
            <a:r>
              <a:rPr sz="2800" dirty="0" err="1"/>
              <a:t>il</a:t>
            </a:r>
            <a:r>
              <a:rPr sz="2800" dirty="0"/>
              <a:t> </a:t>
            </a:r>
            <a:r>
              <a:rPr sz="2800" dirty="0" err="1"/>
              <a:t>pubblico</a:t>
            </a:r>
            <a:r>
              <a:rPr sz="2800" dirty="0"/>
              <a:t> e a </a:t>
            </a:r>
            <a:r>
              <a:rPr sz="2800" dirty="0" err="1"/>
              <a:t>crescere</a:t>
            </a:r>
            <a:r>
              <a:rPr sz="2800" dirty="0"/>
              <a:t> la </a:t>
            </a:r>
            <a:r>
              <a:rPr sz="2800" dirty="0" err="1"/>
              <a:t>consapevolezza</a:t>
            </a:r>
            <a:r>
              <a:rPr sz="2800" dirty="0"/>
              <a:t> sui DSA</a:t>
            </a:r>
          </a:p>
          <a:p>
            <a:pPr marL="368372" indent="-368372" defTabSz="549148">
              <a:spcBef>
                <a:spcPts val="1600"/>
              </a:spcBef>
              <a:defRPr sz="3196"/>
            </a:pPr>
            <a:r>
              <a:rPr sz="2800" dirty="0" err="1"/>
              <a:t>Creare</a:t>
            </a:r>
            <a:r>
              <a:rPr sz="2800" dirty="0"/>
              <a:t> per la prima </a:t>
            </a:r>
            <a:r>
              <a:rPr sz="2800" dirty="0" err="1"/>
              <a:t>volta</a:t>
            </a:r>
            <a:r>
              <a:rPr sz="2800" dirty="0"/>
              <a:t> in Italia in </a:t>
            </a:r>
            <a:r>
              <a:rPr sz="2800" dirty="0" err="1"/>
              <a:t>concomitanza</a:t>
            </a:r>
            <a:r>
              <a:rPr sz="2800" dirty="0"/>
              <a:t> con </a:t>
            </a:r>
            <a:r>
              <a:rPr sz="2800" dirty="0" err="1"/>
              <a:t>l’EUROPEAN</a:t>
            </a:r>
            <a:r>
              <a:rPr sz="2800" dirty="0"/>
              <a:t> DYSLEXIA AWARENESS WEEK </a:t>
            </a:r>
            <a:r>
              <a:rPr sz="2800" dirty="0" err="1"/>
              <a:t>eventi</a:t>
            </a:r>
            <a:r>
              <a:rPr sz="2800" dirty="0"/>
              <a:t> </a:t>
            </a:r>
            <a:r>
              <a:rPr sz="2800" dirty="0" err="1"/>
              <a:t>su</a:t>
            </a:r>
            <a:r>
              <a:rPr sz="2800" dirty="0"/>
              <a:t> </a:t>
            </a:r>
            <a:r>
              <a:rPr sz="2800" dirty="0" err="1"/>
              <a:t>tutto</a:t>
            </a:r>
            <a:r>
              <a:rPr sz="2800" dirty="0"/>
              <a:t> </a:t>
            </a:r>
            <a:r>
              <a:rPr sz="2800" dirty="0" err="1"/>
              <a:t>il</a:t>
            </a:r>
            <a:r>
              <a:rPr sz="2800" dirty="0"/>
              <a:t> </a:t>
            </a:r>
            <a:r>
              <a:rPr sz="2800" dirty="0" err="1"/>
              <a:t>territorio</a:t>
            </a:r>
            <a:r>
              <a:rPr sz="2800" dirty="0"/>
              <a:t> </a:t>
            </a:r>
            <a:r>
              <a:rPr sz="2800" dirty="0" err="1"/>
              <a:t>nazionale</a:t>
            </a:r>
            <a:r>
              <a:rPr sz="2800" dirty="0"/>
              <a:t> </a:t>
            </a:r>
          </a:p>
          <a:p>
            <a:pPr marL="368372" indent="-368372" defTabSz="549148">
              <a:spcBef>
                <a:spcPts val="1600"/>
              </a:spcBef>
              <a:defRPr sz="3196"/>
            </a:pPr>
            <a:r>
              <a:rPr sz="2800" dirty="0" err="1"/>
              <a:t>Festeggiare</a:t>
            </a:r>
            <a:r>
              <a:rPr sz="2800" dirty="0"/>
              <a:t> e </a:t>
            </a:r>
            <a:r>
              <a:rPr sz="2800" dirty="0" err="1"/>
              <a:t>ricordare</a:t>
            </a:r>
            <a:r>
              <a:rPr sz="2800" dirty="0"/>
              <a:t> </a:t>
            </a:r>
            <a:r>
              <a:rPr sz="2800" dirty="0" err="1"/>
              <a:t>il</a:t>
            </a:r>
            <a:r>
              <a:rPr sz="2800" dirty="0"/>
              <a:t> </a:t>
            </a:r>
            <a:r>
              <a:rPr sz="2800" dirty="0" err="1"/>
              <a:t>sesto</a:t>
            </a:r>
            <a:r>
              <a:rPr sz="2800" dirty="0"/>
              <a:t> </a:t>
            </a:r>
            <a:r>
              <a:rPr sz="2800" dirty="0" err="1"/>
              <a:t>anniversario</a:t>
            </a:r>
            <a:r>
              <a:rPr sz="2800" dirty="0"/>
              <a:t> </a:t>
            </a:r>
            <a:r>
              <a:rPr sz="2800" dirty="0" err="1"/>
              <a:t>della</a:t>
            </a:r>
            <a:r>
              <a:rPr sz="2800" dirty="0"/>
              <a:t> </a:t>
            </a:r>
            <a:r>
              <a:rPr sz="2800" dirty="0" err="1"/>
              <a:t>legge</a:t>
            </a:r>
            <a:r>
              <a:rPr sz="2800" dirty="0"/>
              <a:t> 170/2010 </a:t>
            </a:r>
            <a:r>
              <a:rPr sz="2800" dirty="0" err="1"/>
              <a:t>che</a:t>
            </a:r>
            <a:r>
              <a:rPr sz="2800" dirty="0"/>
              <a:t> ha </a:t>
            </a:r>
            <a:r>
              <a:rPr sz="2800" dirty="0" err="1"/>
              <a:t>sancito</a:t>
            </a:r>
            <a:r>
              <a:rPr sz="2800" dirty="0"/>
              <a:t> in Italia </a:t>
            </a:r>
            <a:r>
              <a:rPr sz="2800" dirty="0" err="1"/>
              <a:t>il</a:t>
            </a:r>
            <a:r>
              <a:rPr sz="2800" dirty="0"/>
              <a:t> </a:t>
            </a:r>
            <a:r>
              <a:rPr sz="2800" dirty="0" err="1"/>
              <a:t>diritto</a:t>
            </a:r>
            <a:r>
              <a:rPr sz="2800" dirty="0"/>
              <a:t> </a:t>
            </a:r>
            <a:r>
              <a:rPr sz="2800" dirty="0" err="1"/>
              <a:t>delle</a:t>
            </a:r>
            <a:r>
              <a:rPr sz="2800" dirty="0"/>
              <a:t> </a:t>
            </a:r>
            <a:r>
              <a:rPr sz="2800" dirty="0" err="1"/>
              <a:t>pari</a:t>
            </a:r>
            <a:r>
              <a:rPr sz="2800" dirty="0"/>
              <a:t> </a:t>
            </a:r>
            <a:r>
              <a:rPr sz="2800" dirty="0" err="1"/>
              <a:t>opportunità</a:t>
            </a:r>
            <a:r>
              <a:rPr sz="2800" dirty="0"/>
              <a:t> </a:t>
            </a:r>
            <a:r>
              <a:rPr sz="2800" dirty="0" err="1"/>
              <a:t>dei</a:t>
            </a:r>
            <a:r>
              <a:rPr sz="2800" dirty="0"/>
              <a:t> DSA.</a:t>
            </a:r>
          </a:p>
        </p:txBody>
      </p:sp>
      <p:pic>
        <p:nvPicPr>
          <p:cNvPr id="142" name="image14-filtered.jpeg" descr="http://www.or.camcom.it/NovitaScadenze/Immagini/omino_1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42875" y="525178"/>
            <a:ext cx="2105263" cy="2105263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magine 4" descr="Y:\Barbara\SETTIMANA NAZIONALE DELLA DISLESSIA\comunicazione\Dyslexia-awareness-week-year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619" y="7446818"/>
            <a:ext cx="6578544" cy="203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image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37893" y="-378819"/>
            <a:ext cx="13517216" cy="1013791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Segnaposto immagine 144"/>
          <p:cNvPicPr>
            <a:picLocks noGrp="1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469900" y="544561"/>
            <a:ext cx="12065000" cy="5537201"/>
          </a:xfrm>
          <a:prstGeom prst="rect">
            <a:avLst/>
          </a:prstGeom>
        </p:spPr>
      </p:pic>
      <p:sp>
        <p:nvSpPr>
          <p:cNvPr id="146" name="Shape 146"/>
          <p:cNvSpPr>
            <a:spLocks noGrp="1"/>
          </p:cNvSpPr>
          <p:nvPr>
            <p:ph type="title"/>
          </p:nvPr>
        </p:nvSpPr>
        <p:spPr>
          <a:xfrm>
            <a:off x="2111577" y="6680200"/>
            <a:ext cx="9293661" cy="2413000"/>
          </a:xfrm>
          <a:prstGeom prst="rect">
            <a:avLst/>
          </a:prstGeom>
        </p:spPr>
        <p:txBody>
          <a:bodyPr anchor="t"/>
          <a:lstStyle/>
          <a:p>
            <a:pPr algn="ctr">
              <a:lnSpc>
                <a:spcPct val="100000"/>
              </a:lnSpc>
              <a:spcBef>
                <a:spcPts val="0"/>
              </a:spcBef>
              <a:defRPr sz="3600">
                <a:solidFill>
                  <a:schemeClr val="accent1">
                    <a:hueOff val="369194"/>
                    <a:satOff val="6343"/>
                    <a:lumOff val="-13963"/>
                  </a:schemeClr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t>Prima edizione settimana nazionale della dislessia 2016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defRPr sz="3600">
                <a:solidFill>
                  <a:schemeClr val="accent1">
                    <a:hueOff val="369194"/>
                    <a:satOff val="6343"/>
                    <a:lumOff val="-13963"/>
                  </a:schemeClr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t>dal 4 al 10 Ottobre 2016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smtClean="0"/>
              <a:t>OBIETTIVI </a:t>
            </a:r>
            <a:r>
              <a:rPr dirty="0"/>
              <a:t>:</a:t>
            </a:r>
          </a:p>
        </p:txBody>
      </p:sp>
      <p:sp>
        <p:nvSpPr>
          <p:cNvPr id="149" name="Shape 14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0" indent="0" algn="just" defTabSz="578358">
              <a:spcBef>
                <a:spcPts val="900"/>
              </a:spcBef>
              <a:buNone/>
              <a:defRPr sz="3564"/>
            </a:pPr>
            <a:r>
              <a:rPr sz="3200" dirty="0"/>
              <a:t>Le sezioni </a:t>
            </a:r>
            <a:r>
              <a:rPr sz="3200" dirty="0" err="1"/>
              <a:t>territoriali</a:t>
            </a:r>
            <a:r>
              <a:rPr sz="3200" dirty="0"/>
              <a:t> AID </a:t>
            </a:r>
            <a:r>
              <a:rPr sz="3200" dirty="0" err="1" smtClean="0"/>
              <a:t>si</a:t>
            </a:r>
            <a:r>
              <a:rPr sz="3200" dirty="0" smtClean="0"/>
              <a:t> </a:t>
            </a:r>
            <a:r>
              <a:rPr sz="3200" dirty="0" err="1"/>
              <a:t>impegneranno</a:t>
            </a:r>
            <a:r>
              <a:rPr sz="3200" dirty="0"/>
              <a:t> </a:t>
            </a:r>
            <a:r>
              <a:rPr sz="3200" dirty="0" smtClean="0"/>
              <a:t>a</a:t>
            </a:r>
            <a:r>
              <a:rPr lang="it-IT" sz="3200" dirty="0" smtClean="0"/>
              <a:t>:</a:t>
            </a:r>
          </a:p>
          <a:p>
            <a:pPr algn="just" defTabSz="578358">
              <a:spcBef>
                <a:spcPts val="900"/>
              </a:spcBef>
              <a:buFont typeface="Wingdings" panose="05000000000000000000" pitchFamily="2" charset="2"/>
              <a:buChar char="Ø"/>
              <a:defRPr sz="3564"/>
            </a:pPr>
            <a:r>
              <a:rPr sz="3200" dirty="0" err="1" smtClean="0"/>
              <a:t>promuovere</a:t>
            </a:r>
            <a:r>
              <a:rPr sz="3200" dirty="0" smtClean="0"/>
              <a:t> </a:t>
            </a:r>
            <a:r>
              <a:rPr sz="3200" dirty="0" err="1"/>
              <a:t>l’informazione</a:t>
            </a:r>
            <a:r>
              <a:rPr sz="3200" dirty="0"/>
              <a:t> e la </a:t>
            </a:r>
            <a:r>
              <a:rPr sz="3200" dirty="0" err="1"/>
              <a:t>formazione</a:t>
            </a:r>
            <a:r>
              <a:rPr sz="3200" dirty="0"/>
              <a:t> </a:t>
            </a:r>
            <a:r>
              <a:rPr sz="3200" dirty="0" err="1"/>
              <a:t>corretta</a:t>
            </a:r>
            <a:r>
              <a:rPr sz="3200" dirty="0"/>
              <a:t> sui </a:t>
            </a:r>
            <a:r>
              <a:rPr sz="3200" dirty="0" smtClean="0"/>
              <a:t>D</a:t>
            </a:r>
            <a:r>
              <a:rPr lang="it-IT" sz="3200" dirty="0" err="1" smtClean="0"/>
              <a:t>isturbi</a:t>
            </a:r>
            <a:r>
              <a:rPr lang="it-IT" sz="3200" dirty="0" smtClean="0"/>
              <a:t> Specifici dell’Apprendimento</a:t>
            </a:r>
            <a:r>
              <a:rPr sz="3200" dirty="0" smtClean="0"/>
              <a:t>, </a:t>
            </a:r>
            <a:r>
              <a:rPr sz="3200" dirty="0"/>
              <a:t>con </a:t>
            </a:r>
            <a:r>
              <a:rPr sz="3200" dirty="0" err="1"/>
              <a:t>particolare</a:t>
            </a:r>
            <a:r>
              <a:rPr sz="3200" dirty="0"/>
              <a:t> </a:t>
            </a:r>
            <a:r>
              <a:rPr sz="3200" dirty="0" err="1"/>
              <a:t>attenzione</a:t>
            </a:r>
            <a:r>
              <a:rPr sz="3200" dirty="0"/>
              <a:t> </a:t>
            </a:r>
            <a:r>
              <a:rPr sz="3200" dirty="0" err="1"/>
              <a:t>alle</a:t>
            </a:r>
            <a:r>
              <a:rPr sz="3200" dirty="0"/>
              <a:t> </a:t>
            </a:r>
            <a:r>
              <a:rPr sz="3200" dirty="0" err="1"/>
              <a:t>persone</a:t>
            </a:r>
            <a:r>
              <a:rPr sz="3200" dirty="0"/>
              <a:t> con DSA e </a:t>
            </a:r>
            <a:r>
              <a:rPr sz="3200" dirty="0" err="1"/>
              <a:t>alle</a:t>
            </a:r>
            <a:r>
              <a:rPr sz="3200" dirty="0"/>
              <a:t> </a:t>
            </a:r>
            <a:r>
              <a:rPr sz="3200" dirty="0" err="1"/>
              <a:t>loro</a:t>
            </a:r>
            <a:r>
              <a:rPr sz="3200" dirty="0"/>
              <a:t> </a:t>
            </a:r>
            <a:r>
              <a:rPr sz="3200" dirty="0" err="1" smtClean="0"/>
              <a:t>famiglie</a:t>
            </a:r>
            <a:r>
              <a:rPr sz="3200" dirty="0" smtClean="0"/>
              <a:t>.</a:t>
            </a:r>
            <a:endParaRPr dirty="0"/>
          </a:p>
          <a:p>
            <a:pPr defTabSz="578358">
              <a:spcBef>
                <a:spcPts val="900"/>
              </a:spcBef>
              <a:buFont typeface="Wingdings" panose="05000000000000000000" pitchFamily="2" charset="2"/>
              <a:buChar char="Ø"/>
              <a:defRPr sz="3564"/>
            </a:pPr>
            <a:r>
              <a:rPr lang="it-IT" sz="3200" dirty="0"/>
              <a:t>F</a:t>
            </a:r>
            <a:r>
              <a:rPr lang="it-IT" sz="3200" dirty="0" smtClean="0"/>
              <a:t>ar conoscere AID e i DSA al maggior numero di persone (non socie)</a:t>
            </a:r>
          </a:p>
          <a:p>
            <a:pPr defTabSz="578358">
              <a:spcBef>
                <a:spcPts val="900"/>
              </a:spcBef>
              <a:buFont typeface="Wingdings" panose="05000000000000000000" pitchFamily="2" charset="2"/>
              <a:buChar char="Ø"/>
              <a:defRPr sz="3564"/>
            </a:pPr>
            <a:r>
              <a:rPr lang="it-IT" sz="3200" dirty="0" smtClean="0"/>
              <a:t>Coinvolgere il territorio e almeno una istituzione pubblica come partner</a:t>
            </a:r>
            <a:endParaRPr lang="it-IT" sz="3200" dirty="0"/>
          </a:p>
        </p:txBody>
      </p:sp>
      <p:pic>
        <p:nvPicPr>
          <p:cNvPr id="150" name="image3.jpg" descr="http://aforismi.meglio.it/img/frasi/obiettivi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16172" y="-1"/>
            <a:ext cx="2388629" cy="23886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title"/>
          </p:nvPr>
        </p:nvSpPr>
        <p:spPr>
          <a:xfrm>
            <a:off x="507999" y="787399"/>
            <a:ext cx="11988801" cy="1219201"/>
          </a:xfrm>
          <a:prstGeom prst="rect">
            <a:avLst/>
          </a:prstGeom>
        </p:spPr>
        <p:txBody>
          <a:bodyPr/>
          <a:lstStyle/>
          <a:p>
            <a:r>
              <a:t>DIAMO I NUMERI!</a:t>
            </a:r>
          </a:p>
        </p:txBody>
      </p:sp>
      <p:sp>
        <p:nvSpPr>
          <p:cNvPr id="153" name="Shape 153"/>
          <p:cNvSpPr/>
          <p:nvPr/>
        </p:nvSpPr>
        <p:spPr>
          <a:xfrm>
            <a:off x="7566188" y="3325638"/>
            <a:ext cx="5125658" cy="4702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85625" indent="-285625" algn="l">
              <a:spcBef>
                <a:spcPts val="1800"/>
              </a:spcBef>
              <a:buClr>
                <a:srgbClr val="929292"/>
              </a:buClr>
              <a:buSzPct val="60000"/>
              <a:buFont typeface="Zapf Dingbats"/>
              <a:buChar char="❖"/>
              <a:defRPr sz="3000"/>
            </a:pPr>
            <a:r>
              <a:rPr sz="3100" b="1"/>
              <a:t>100.00</a:t>
            </a:r>
            <a:r>
              <a:rPr sz="3200" b="1"/>
              <a:t>0 euro</a:t>
            </a:r>
            <a:r>
              <a:t> fondi AID</a:t>
            </a:r>
          </a:p>
          <a:p>
            <a:pPr marL="285625" indent="-285625" algn="l">
              <a:spcBef>
                <a:spcPts val="1800"/>
              </a:spcBef>
              <a:buClr>
                <a:srgbClr val="929292"/>
              </a:buClr>
              <a:buSzPct val="60000"/>
              <a:buFont typeface="Zapf Dingbats"/>
              <a:buChar char="❖"/>
              <a:defRPr sz="3000"/>
            </a:pPr>
            <a:r>
              <a:rPr sz="3100" b="1"/>
              <a:t>600 eventi</a:t>
            </a:r>
            <a:r>
              <a:t> gratuiti in </a:t>
            </a:r>
          </a:p>
          <a:p>
            <a:pPr marL="285625" indent="-285625" algn="l">
              <a:spcBef>
                <a:spcPts val="1800"/>
              </a:spcBef>
              <a:buClr>
                <a:srgbClr val="929292"/>
              </a:buClr>
              <a:buSzPct val="60000"/>
              <a:buFont typeface="Zapf Dingbats"/>
              <a:buChar char="❖"/>
              <a:defRPr sz="3000"/>
            </a:pPr>
            <a:r>
              <a:rPr sz="3100" b="1"/>
              <a:t>92 città </a:t>
            </a:r>
            <a:r>
              <a:t>italiane</a:t>
            </a:r>
          </a:p>
          <a:p>
            <a:pPr marL="276411" indent="-276411" algn="l">
              <a:spcBef>
                <a:spcPts val="1800"/>
              </a:spcBef>
              <a:buClr>
                <a:srgbClr val="929292"/>
              </a:buClr>
              <a:buSzPct val="60000"/>
              <a:buFont typeface="Zapf Dingbats"/>
              <a:buChar char="❖"/>
              <a:defRPr sz="3000"/>
            </a:pPr>
            <a:r>
              <a:t>oltre </a:t>
            </a:r>
            <a:r>
              <a:rPr sz="3100" b="1"/>
              <a:t>1.500 volontari</a:t>
            </a:r>
            <a:r>
              <a:t> impegnati</a:t>
            </a:r>
          </a:p>
          <a:p>
            <a:pPr marL="276411" indent="-276411" algn="l">
              <a:spcBef>
                <a:spcPts val="1800"/>
              </a:spcBef>
              <a:buClr>
                <a:srgbClr val="929292"/>
              </a:buClr>
              <a:buSzPct val="60000"/>
              <a:buFont typeface="Zapf Dingbats"/>
              <a:buChar char="❖"/>
              <a:defRPr sz="3000"/>
            </a:pPr>
            <a:r>
              <a:t>oltre </a:t>
            </a:r>
            <a:r>
              <a:rPr sz="3100" b="1"/>
              <a:t>300 partner</a:t>
            </a:r>
            <a:r>
              <a:t> istituzionali  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14" y="2722404"/>
            <a:ext cx="5732031" cy="602544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632x421xvisitare-milano-in-un-giorno-itinerario-cosa-vedere-duomo-e1426073479434.jpg.pagespeed.ic.cTeox0AmQU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23602" y="-69952"/>
            <a:ext cx="14852004" cy="98935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9" name="Group 159"/>
          <p:cNvGrpSpPr/>
          <p:nvPr/>
        </p:nvGrpSpPr>
        <p:grpSpPr>
          <a:xfrm>
            <a:off x="696831" y="211965"/>
            <a:ext cx="6015432" cy="8985440"/>
            <a:chOff x="0" y="0"/>
            <a:chExt cx="6015430" cy="8985439"/>
          </a:xfrm>
        </p:grpSpPr>
        <p:pic>
          <p:nvPicPr>
            <p:cNvPr id="158" name="locandina_milano.jp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2920" r="2920"/>
            <a:stretch>
              <a:fillRect/>
            </a:stretch>
          </p:blipFill>
          <p:spPr>
            <a:xfrm>
              <a:off x="126999" y="88899"/>
              <a:ext cx="5761432" cy="865524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57" name="Immagine 156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-1"/>
              <a:ext cx="6015432" cy="898544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roma-scontatissima-esperienza-di-2-giorni-compresi-tre-tour-di-roma-e-in-rome-139042.jpg"/>
          <p:cNvPicPr>
            <a:picLocks noChangeAspect="1"/>
          </p:cNvPicPr>
          <p:nvPr/>
        </p:nvPicPr>
        <p:blipFill>
          <a:blip r:embed="rId2">
            <a:alphaModFix amt="87609"/>
            <a:extLst/>
          </a:blip>
          <a:stretch>
            <a:fillRect/>
          </a:stretch>
        </p:blipFill>
        <p:spPr>
          <a:xfrm>
            <a:off x="-1006017" y="-91679"/>
            <a:ext cx="15016834" cy="993695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4" name="Group 164"/>
          <p:cNvGrpSpPr/>
          <p:nvPr/>
        </p:nvGrpSpPr>
        <p:grpSpPr>
          <a:xfrm>
            <a:off x="6479902" y="428333"/>
            <a:ext cx="5956515" cy="8896934"/>
            <a:chOff x="0" y="0"/>
            <a:chExt cx="5956514" cy="8896932"/>
          </a:xfrm>
        </p:grpSpPr>
        <p:pic>
          <p:nvPicPr>
            <p:cNvPr id="163" name="locandina_roma_completo.jp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2920" r="2920"/>
            <a:stretch>
              <a:fillRect/>
            </a:stretch>
          </p:blipFill>
          <p:spPr>
            <a:xfrm>
              <a:off x="126999" y="88899"/>
              <a:ext cx="5702516" cy="856673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62" name="Immagine 161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-1"/>
              <a:ext cx="5956515" cy="889693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Cosa-Vedere-a-Napoli-in-due-Giorni-Castel-dellOv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454828" y="28882"/>
            <a:ext cx="22219378" cy="984318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9" name="Group 169"/>
          <p:cNvGrpSpPr/>
          <p:nvPr/>
        </p:nvGrpSpPr>
        <p:grpSpPr>
          <a:xfrm>
            <a:off x="6436869" y="494610"/>
            <a:ext cx="5868281" cy="8764380"/>
            <a:chOff x="0" y="0"/>
            <a:chExt cx="5868279" cy="8764379"/>
          </a:xfrm>
        </p:grpSpPr>
        <p:pic>
          <p:nvPicPr>
            <p:cNvPr id="168" name="Locandina_Napoli.jp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2920" r="2920"/>
            <a:stretch>
              <a:fillRect/>
            </a:stretch>
          </p:blipFill>
          <p:spPr>
            <a:xfrm>
              <a:off x="126999" y="88900"/>
              <a:ext cx="5614281" cy="843418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67" name="Immagine 166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-1"/>
              <a:ext cx="5868280" cy="876438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iornali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2372" y="3702049"/>
            <a:ext cx="4653508" cy="3117851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Shape 172"/>
          <p:cNvSpPr>
            <a:spLocks noGrp="1"/>
          </p:cNvSpPr>
          <p:nvPr>
            <p:ph type="title"/>
          </p:nvPr>
        </p:nvSpPr>
        <p:spPr>
          <a:xfrm>
            <a:off x="-141802" y="787399"/>
            <a:ext cx="11988801" cy="1219201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LA COMUNICAZIONE</a:t>
            </a:r>
            <a:endParaRPr dirty="0"/>
          </a:p>
        </p:txBody>
      </p:sp>
      <p:sp>
        <p:nvSpPr>
          <p:cNvPr id="173" name="Shape 173"/>
          <p:cNvSpPr>
            <a:spLocks noGrp="1"/>
          </p:cNvSpPr>
          <p:nvPr>
            <p:ph type="body" sz="half" idx="1"/>
          </p:nvPr>
        </p:nvSpPr>
        <p:spPr>
          <a:xfrm>
            <a:off x="5353050" y="2744881"/>
            <a:ext cx="7321515" cy="607341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  <a:defRPr sz="3500"/>
            </a:pPr>
            <a:r>
              <a:rPr lang="it-IT" dirty="0" smtClean="0"/>
              <a:t>Intensa attività di ufficio stampa a partire dal mese di settembre 2016:</a:t>
            </a:r>
          </a:p>
          <a:p>
            <a:pPr marL="391583" indent="-391583">
              <a:spcBef>
                <a:spcPts val="1800"/>
              </a:spcBef>
              <a:defRPr sz="3500"/>
            </a:pPr>
            <a:r>
              <a:rPr lang="it-IT" dirty="0" smtClean="0"/>
              <a:t>1°</a:t>
            </a:r>
            <a:r>
              <a:rPr dirty="0" err="1" smtClean="0"/>
              <a:t>comunicato</a:t>
            </a:r>
            <a:r>
              <a:rPr dirty="0" smtClean="0"/>
              <a:t> </a:t>
            </a:r>
            <a:r>
              <a:rPr dirty="0" err="1"/>
              <a:t>stampa</a:t>
            </a:r>
            <a:r>
              <a:rPr dirty="0"/>
              <a:t> </a:t>
            </a:r>
            <a:r>
              <a:rPr lang="it-IT" dirty="0" smtClean="0"/>
              <a:t>distribuito a una vasta mailing list di testate nazionali</a:t>
            </a:r>
            <a:r>
              <a:rPr dirty="0" smtClean="0"/>
              <a:t> </a:t>
            </a:r>
            <a:r>
              <a:rPr dirty="0" err="1" smtClean="0"/>
              <a:t>il</a:t>
            </a:r>
            <a:r>
              <a:rPr dirty="0" smtClean="0"/>
              <a:t> 14</a:t>
            </a:r>
            <a:r>
              <a:rPr lang="it-IT" dirty="0" smtClean="0"/>
              <a:t>/</a:t>
            </a:r>
            <a:r>
              <a:rPr dirty="0" smtClean="0"/>
              <a:t>09</a:t>
            </a:r>
            <a:r>
              <a:rPr lang="it-IT" dirty="0" smtClean="0"/>
              <a:t>/</a:t>
            </a:r>
            <a:r>
              <a:rPr dirty="0" smtClean="0"/>
              <a:t>16</a:t>
            </a:r>
            <a:endParaRPr dirty="0"/>
          </a:p>
          <a:p>
            <a:pPr marL="391583" indent="-391583">
              <a:spcBef>
                <a:spcPts val="1800"/>
              </a:spcBef>
              <a:defRPr sz="3500"/>
            </a:pPr>
            <a:r>
              <a:rPr lang="it-IT" dirty="0" smtClean="0"/>
              <a:t>2°</a:t>
            </a:r>
            <a:r>
              <a:rPr dirty="0" smtClean="0"/>
              <a:t> </a:t>
            </a:r>
            <a:r>
              <a:rPr dirty="0" err="1"/>
              <a:t>comunicato</a:t>
            </a:r>
            <a:r>
              <a:rPr dirty="0"/>
              <a:t> </a:t>
            </a:r>
            <a:r>
              <a:rPr dirty="0" err="1"/>
              <a:t>stampa</a:t>
            </a:r>
            <a:r>
              <a:rPr dirty="0"/>
              <a:t> </a:t>
            </a:r>
            <a:r>
              <a:rPr lang="it-IT" dirty="0" smtClean="0"/>
              <a:t>distribuito a livello locale a copertura di oltre 70 città </a:t>
            </a:r>
            <a:r>
              <a:rPr dirty="0" err="1" smtClean="0"/>
              <a:t>il</a:t>
            </a:r>
            <a:r>
              <a:rPr dirty="0" smtClean="0"/>
              <a:t> 03</a:t>
            </a:r>
            <a:r>
              <a:rPr lang="it-IT" dirty="0" smtClean="0"/>
              <a:t>/</a:t>
            </a:r>
            <a:r>
              <a:rPr dirty="0" smtClean="0"/>
              <a:t>10</a:t>
            </a:r>
            <a:r>
              <a:rPr lang="it-IT" dirty="0" smtClean="0"/>
              <a:t>/</a:t>
            </a:r>
            <a:r>
              <a:rPr dirty="0" smtClean="0"/>
              <a:t>16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123263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/>
          </p:cNvSpPr>
          <p:nvPr>
            <p:ph type="title"/>
          </p:nvPr>
        </p:nvSpPr>
        <p:spPr>
          <a:xfrm>
            <a:off x="429698" y="787399"/>
            <a:ext cx="11988801" cy="1219201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LA COPERTURA MEDIA</a:t>
            </a:r>
            <a:endParaRPr dirty="0"/>
          </a:p>
        </p:txBody>
      </p:sp>
      <p:sp>
        <p:nvSpPr>
          <p:cNvPr id="173" name="Shape 173"/>
          <p:cNvSpPr>
            <a:spLocks noGrp="1"/>
          </p:cNvSpPr>
          <p:nvPr>
            <p:ph type="body" sz="half" idx="1"/>
          </p:nvPr>
        </p:nvSpPr>
        <p:spPr>
          <a:xfrm>
            <a:off x="6724650" y="2744881"/>
            <a:ext cx="5949915" cy="607341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  <a:defRPr sz="3500"/>
            </a:pPr>
            <a:r>
              <a:rPr lang="it-IT" sz="5400" b="1" dirty="0" smtClean="0"/>
              <a:t>Oltre 160 articoli pubblicati ad oggi </a:t>
            </a:r>
            <a:r>
              <a:rPr lang="it-IT" sz="5400" dirty="0" smtClean="0"/>
              <a:t>sui principali media nazionali e locali, online e offline</a:t>
            </a:r>
          </a:p>
        </p:txBody>
      </p:sp>
      <p:pic>
        <p:nvPicPr>
          <p:cNvPr id="5" name="Picture 11" descr="aren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07392" y="2919967"/>
            <a:ext cx="2797683" cy="2560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6875" y="3529298"/>
            <a:ext cx="4538314" cy="5869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74" y="4166642"/>
            <a:ext cx="3381810" cy="3197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1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99" y="4817589"/>
            <a:ext cx="4016428" cy="32088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98118" y="4166642"/>
            <a:ext cx="2216035" cy="24437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3120040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sellaDiTesto 12"/>
          <p:cNvSpPr txBox="1"/>
          <p:nvPr/>
        </p:nvSpPr>
        <p:spPr>
          <a:xfrm>
            <a:off x="400050" y="865409"/>
            <a:ext cx="1243330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84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UNA SELEZIONE DI ARTICOLI</a:t>
            </a:r>
            <a:endParaRPr lang="it-IT" sz="384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4" name="Immagine 13"/>
          <p:cNvPicPr/>
          <p:nvPr/>
        </p:nvPicPr>
        <p:blipFill rotWithShape="1">
          <a:blip r:embed="rId2"/>
          <a:srcRect l="25769" t="12500" r="66179" b="80989"/>
          <a:stretch/>
        </p:blipFill>
        <p:spPr bwMode="auto">
          <a:xfrm>
            <a:off x="168274" y="2085974"/>
            <a:ext cx="1089026" cy="942976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magine 14"/>
          <p:cNvPicPr/>
          <p:nvPr/>
        </p:nvPicPr>
        <p:blipFill rotWithShape="1">
          <a:blip r:embed="rId3"/>
          <a:srcRect l="25330" t="14323" r="23133" b="5599"/>
          <a:stretch/>
        </p:blipFill>
        <p:spPr bwMode="auto">
          <a:xfrm>
            <a:off x="168274" y="3028950"/>
            <a:ext cx="6099176" cy="672465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magine 15"/>
          <p:cNvPicPr/>
          <p:nvPr/>
        </p:nvPicPr>
        <p:blipFill rotWithShape="1">
          <a:blip r:embed="rId4"/>
          <a:srcRect l="23500" t="14844" r="63103" b="81510"/>
          <a:stretch/>
        </p:blipFill>
        <p:spPr bwMode="auto">
          <a:xfrm>
            <a:off x="3554412" y="4033687"/>
            <a:ext cx="2713038" cy="51435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magine 16"/>
          <p:cNvPicPr/>
          <p:nvPr/>
        </p:nvPicPr>
        <p:blipFill rotWithShape="1">
          <a:blip r:embed="rId5"/>
          <a:srcRect l="32357" t="27734" r="33968" b="7032"/>
          <a:stretch/>
        </p:blipFill>
        <p:spPr bwMode="auto">
          <a:xfrm>
            <a:off x="3028950" y="4614864"/>
            <a:ext cx="5981700" cy="5129212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magine 17"/>
          <p:cNvPicPr/>
          <p:nvPr/>
        </p:nvPicPr>
        <p:blipFill rotWithShape="1">
          <a:blip r:embed="rId6"/>
          <a:srcRect l="41947" t="69401" r="28697" b="14453"/>
          <a:stretch/>
        </p:blipFill>
        <p:spPr bwMode="auto">
          <a:xfrm>
            <a:off x="6477055" y="2375978"/>
            <a:ext cx="5962541" cy="2085016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Immagine 18"/>
          <p:cNvPicPr/>
          <p:nvPr/>
        </p:nvPicPr>
        <p:blipFill rotWithShape="1">
          <a:blip r:embed="rId7"/>
          <a:srcRect l="24305" t="14323" r="64056" b="81641"/>
          <a:stretch/>
        </p:blipFill>
        <p:spPr bwMode="auto">
          <a:xfrm>
            <a:off x="10042880" y="1772317"/>
            <a:ext cx="2499519" cy="54358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Immagine 19"/>
          <p:cNvPicPr>
            <a:picLocks noChangeAspect="1"/>
          </p:cNvPicPr>
          <p:nvPr/>
        </p:nvPicPr>
        <p:blipFill rotWithShape="1">
          <a:blip r:embed="rId8"/>
          <a:srcRect l="42045" t="26042" r="42435" b="24479"/>
          <a:stretch/>
        </p:blipFill>
        <p:spPr>
          <a:xfrm>
            <a:off x="9791700" y="4813580"/>
            <a:ext cx="2750699" cy="4930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Immagine 20"/>
          <p:cNvPicPr>
            <a:picLocks noChangeAspect="1"/>
          </p:cNvPicPr>
          <p:nvPr/>
        </p:nvPicPr>
        <p:blipFill rotWithShape="1">
          <a:blip r:embed="rId9"/>
          <a:srcRect l="23597" t="14583" r="64837" b="80209"/>
          <a:stretch/>
        </p:blipFill>
        <p:spPr>
          <a:xfrm>
            <a:off x="10527545" y="4438498"/>
            <a:ext cx="2083555" cy="5274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45733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l="5035" t="10961" r="30665" b="14972"/>
          <a:stretch/>
        </p:blipFill>
        <p:spPr>
          <a:xfrm>
            <a:off x="177391" y="6287295"/>
            <a:ext cx="5012623" cy="32463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/>
          <a:srcRect l="26015" t="15998" r="26679" b="61987"/>
          <a:stretch/>
        </p:blipFill>
        <p:spPr>
          <a:xfrm>
            <a:off x="227579" y="5674008"/>
            <a:ext cx="1987878" cy="5201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/>
          <a:srcRect l="11014" t="10214" r="29931" b="7509"/>
          <a:stretch/>
        </p:blipFill>
        <p:spPr>
          <a:xfrm>
            <a:off x="112645" y="1924639"/>
            <a:ext cx="4399994" cy="34465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5"/>
          <a:srcRect l="11225" t="24207" r="72412" b="67584"/>
          <a:stretch/>
        </p:blipFill>
        <p:spPr>
          <a:xfrm>
            <a:off x="562563" y="1146309"/>
            <a:ext cx="2270988" cy="6405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6"/>
          <a:srcRect l="2519" t="17864" r="74615" b="72994"/>
          <a:stretch/>
        </p:blipFill>
        <p:spPr>
          <a:xfrm>
            <a:off x="10162863" y="173937"/>
            <a:ext cx="2440528" cy="54855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7"/>
          <a:srcRect l="2834" t="20663" r="26784" b="26353"/>
          <a:stretch/>
        </p:blipFill>
        <p:spPr>
          <a:xfrm>
            <a:off x="7791630" y="722496"/>
            <a:ext cx="5056051" cy="21399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8"/>
          <a:srcRect l="6295" t="19544" r="60245" b="65904"/>
          <a:stretch/>
        </p:blipFill>
        <p:spPr>
          <a:xfrm>
            <a:off x="4929657" y="5390762"/>
            <a:ext cx="2543333" cy="6218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9"/>
          <a:srcRect l="18988" t="16558" r="19441" b="14039"/>
          <a:stretch/>
        </p:blipFill>
        <p:spPr>
          <a:xfrm>
            <a:off x="4426923" y="6059232"/>
            <a:ext cx="4402230" cy="27898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10"/>
          <a:srcRect l="30734" t="34282" r="32868" b="57136"/>
          <a:stretch/>
        </p:blipFill>
        <p:spPr>
          <a:xfrm>
            <a:off x="4473046" y="909926"/>
            <a:ext cx="3161792" cy="419142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11"/>
          <a:srcRect l="23392" t="11894" r="38637" b="64226"/>
          <a:stretch/>
        </p:blipFill>
        <p:spPr>
          <a:xfrm>
            <a:off x="4591035" y="1411930"/>
            <a:ext cx="2881955" cy="1019034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12"/>
          <a:srcRect l="24861" t="18797" r="38637" b="19077"/>
          <a:stretch/>
        </p:blipFill>
        <p:spPr>
          <a:xfrm>
            <a:off x="4650528" y="2454258"/>
            <a:ext cx="2984310" cy="28556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13"/>
          <a:srcRect l="24021" t="29431" r="37168" b="14972"/>
          <a:stretch/>
        </p:blipFill>
        <p:spPr>
          <a:xfrm>
            <a:off x="8732553" y="6194118"/>
            <a:ext cx="4175494" cy="33629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14"/>
          <a:srcRect l="12170" t="16558" r="38006" b="8069"/>
          <a:stretch/>
        </p:blipFill>
        <p:spPr>
          <a:xfrm>
            <a:off x="7690682" y="3031248"/>
            <a:ext cx="3560130" cy="30279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15"/>
          <a:srcRect l="38707" t="29245" r="39476" b="56763"/>
          <a:stretch/>
        </p:blipFill>
        <p:spPr>
          <a:xfrm>
            <a:off x="10422325" y="3958256"/>
            <a:ext cx="1921604" cy="6928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16"/>
          <a:srcRect l="11225" t="29804" r="59930" b="55271"/>
          <a:stretch/>
        </p:blipFill>
        <p:spPr>
          <a:xfrm>
            <a:off x="10847419" y="5601226"/>
            <a:ext cx="2038066" cy="5928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68947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Lorem Ipsum Dolor</a:t>
            </a:r>
          </a:p>
        </p:txBody>
      </p:sp>
      <p:sp>
        <p:nvSpPr>
          <p:cNvPr id="176" name="Shape 176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7" name="Shape 177"/>
          <p:cNvSpPr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8" name="image1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73"/>
          <p:cNvSpPr txBox="1">
            <a:spLocks/>
          </p:cNvSpPr>
          <p:nvPr/>
        </p:nvSpPr>
        <p:spPr>
          <a:xfrm>
            <a:off x="6727878" y="3059230"/>
            <a:ext cx="5949915" cy="3635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414141"/>
                </a:solidFill>
                <a:uFillTx/>
                <a:latin typeface="Palatino"/>
                <a:ea typeface="Palatino"/>
                <a:cs typeface="Palatino"/>
                <a:sym typeface="Palatino"/>
              </a:defRPr>
            </a:lvl1pPr>
            <a:lvl2pPr marL="0" marR="0" indent="22860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414141"/>
                </a:solidFill>
                <a:uFillTx/>
                <a:latin typeface="Palatino"/>
                <a:ea typeface="Palatino"/>
                <a:cs typeface="Palatino"/>
                <a:sym typeface="Palatino"/>
              </a:defRPr>
            </a:lvl2pPr>
            <a:lvl3pPr marL="0" marR="0" indent="45720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414141"/>
                </a:solidFill>
                <a:uFillTx/>
                <a:latin typeface="Palatino"/>
                <a:ea typeface="Palatino"/>
                <a:cs typeface="Palatino"/>
                <a:sym typeface="Palatino"/>
              </a:defRPr>
            </a:lvl3pPr>
            <a:lvl4pPr marL="0" marR="0" indent="68580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414141"/>
                </a:solidFill>
                <a:uFillTx/>
                <a:latin typeface="Palatino"/>
                <a:ea typeface="Palatino"/>
                <a:cs typeface="Palatino"/>
                <a:sym typeface="Palatino"/>
              </a:defRPr>
            </a:lvl4pPr>
            <a:lvl5pPr marL="0" marR="0" indent="91440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414141"/>
                </a:solidFill>
                <a:uFillTx/>
                <a:latin typeface="Palatino"/>
                <a:ea typeface="Palatino"/>
                <a:cs typeface="Palatino"/>
                <a:sym typeface="Palatino"/>
              </a:defRPr>
            </a:lvl5pPr>
            <a:lvl6pPr marL="2819400" marR="0" indent="-469900" algn="l" defTabSz="584200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ct val="60000"/>
              <a:buFont typeface="Zapf Dingbats"/>
              <a:buChar char="❖"/>
              <a:tabLst/>
              <a:defRPr sz="3600" b="0" i="0" u="none" strike="noStrike" cap="none" spc="0" baseline="0">
                <a:ln>
                  <a:noFill/>
                </a:ln>
                <a:solidFill>
                  <a:srgbClr val="414141"/>
                </a:solidFill>
                <a:uFillTx/>
                <a:latin typeface="Palatino"/>
                <a:ea typeface="Palatino"/>
                <a:cs typeface="Palatino"/>
                <a:sym typeface="Palatino"/>
              </a:defRPr>
            </a:lvl6pPr>
            <a:lvl7pPr marL="3289300" marR="0" indent="-469900" algn="l" defTabSz="584200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ct val="60000"/>
              <a:buFont typeface="Zapf Dingbats"/>
              <a:buChar char="❖"/>
              <a:tabLst/>
              <a:defRPr sz="3600" b="0" i="0" u="none" strike="noStrike" cap="none" spc="0" baseline="0">
                <a:ln>
                  <a:noFill/>
                </a:ln>
                <a:solidFill>
                  <a:srgbClr val="414141"/>
                </a:solidFill>
                <a:uFillTx/>
                <a:latin typeface="Palatino"/>
                <a:ea typeface="Palatino"/>
                <a:cs typeface="Palatino"/>
                <a:sym typeface="Palatino"/>
              </a:defRPr>
            </a:lvl7pPr>
            <a:lvl8pPr marL="3759200" marR="0" indent="-469900" algn="l" defTabSz="584200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ct val="60000"/>
              <a:buFont typeface="Zapf Dingbats"/>
              <a:buChar char="❖"/>
              <a:tabLst/>
              <a:defRPr sz="3600" b="0" i="0" u="none" strike="noStrike" cap="none" spc="0" baseline="0">
                <a:ln>
                  <a:noFill/>
                </a:ln>
                <a:solidFill>
                  <a:srgbClr val="414141"/>
                </a:solidFill>
                <a:uFillTx/>
                <a:latin typeface="Palatino"/>
                <a:ea typeface="Palatino"/>
                <a:cs typeface="Palatino"/>
                <a:sym typeface="Palatino"/>
              </a:defRPr>
            </a:lvl8pPr>
            <a:lvl9pPr marL="4229100" marR="0" indent="-469900" algn="l" defTabSz="584200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ct val="60000"/>
              <a:buFont typeface="Zapf Dingbats"/>
              <a:buChar char="❖"/>
              <a:tabLst/>
              <a:defRPr sz="3600" b="0" i="0" u="none" strike="noStrike" cap="none" spc="0" baseline="0">
                <a:ln>
                  <a:noFill/>
                </a:ln>
                <a:solidFill>
                  <a:srgbClr val="414141"/>
                </a:solidFill>
                <a:uFillTx/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pPr algn="ctr" hangingPunct="1">
              <a:spcBef>
                <a:spcPts val="1800"/>
              </a:spcBef>
              <a:defRPr sz="3500"/>
            </a:pPr>
            <a:r>
              <a:rPr lang="it-IT" sz="4400" b="1" dirty="0" smtClean="0"/>
              <a:t>Gabriele Brinchilin</a:t>
            </a:r>
          </a:p>
          <a:p>
            <a:pPr algn="ctr" hangingPunct="1">
              <a:spcBef>
                <a:spcPts val="1800"/>
              </a:spcBef>
              <a:defRPr sz="3500"/>
            </a:pPr>
            <a:r>
              <a:rPr lang="it-IT" sz="4400" dirty="0" smtClean="0"/>
              <a:t>Comunicazione</a:t>
            </a:r>
          </a:p>
          <a:p>
            <a:pPr algn="ctr" hangingPunct="1">
              <a:spcBef>
                <a:spcPts val="1800"/>
              </a:spcBef>
              <a:defRPr sz="3500"/>
            </a:pPr>
            <a:r>
              <a:rPr lang="it-IT" sz="3200" dirty="0" smtClean="0"/>
              <a:t>comunicazione@aiditalia.org</a:t>
            </a:r>
            <a:endParaRPr lang="it-IT" sz="3200" dirty="0" smtClean="0"/>
          </a:p>
        </p:txBody>
      </p:sp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668</Words>
  <Application>Microsoft Office PowerPoint</Application>
  <PresentationFormat>Personalizzato</PresentationFormat>
  <Paragraphs>94</Paragraphs>
  <Slides>20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8" baseType="lpstr">
      <vt:lpstr>Arial</vt:lpstr>
      <vt:lpstr>Bodoni SvtyTwo ITC TT-Book</vt:lpstr>
      <vt:lpstr>Helvetica</vt:lpstr>
      <vt:lpstr>Helvetica Neue</vt:lpstr>
      <vt:lpstr>Palatino</vt:lpstr>
      <vt:lpstr>Wingdings</vt:lpstr>
      <vt:lpstr>Zapf Dingbats</vt:lpstr>
      <vt:lpstr>New_Template4</vt:lpstr>
      <vt:lpstr>SETTIMANA NAZIONALE DELLA DISLESSIA</vt:lpstr>
      <vt:lpstr>ASSOCIAZIONE ITALIANA DISLESSIA - AID</vt:lpstr>
      <vt:lpstr>ASSOCIAZIONE ITALIANA DISLESSIA - AID</vt:lpstr>
      <vt:lpstr>ASSOCIAZIONE ITALIANA DISLESSIA - AID</vt:lpstr>
      <vt:lpstr>ASSOCIAZIONE ITALIANA DISLESSIA - AID</vt:lpstr>
      <vt:lpstr>ASSOCIAZIONE ITALIANA DISLESSIA - AID</vt:lpstr>
      <vt:lpstr>ASSOCIAZIONE ITALIANA DISLESSIA - AID</vt:lpstr>
      <vt:lpstr>Presentazione standard di PowerPoint</vt:lpstr>
      <vt:lpstr>PERCHE’ QUESTO PROGETTO?</vt:lpstr>
      <vt:lpstr>Prima edizione settimana nazionale della dislessia 2016 dal 4 al 10 Ottobre 2016</vt:lpstr>
      <vt:lpstr>OBIETTIVI :</vt:lpstr>
      <vt:lpstr>DIAMO I NUMERI!</vt:lpstr>
      <vt:lpstr>Presentazione standard di PowerPoint</vt:lpstr>
      <vt:lpstr>Presentazione standard di PowerPoint</vt:lpstr>
      <vt:lpstr>Presentazione standard di PowerPoint</vt:lpstr>
      <vt:lpstr>LA COMUNICAZIONE</vt:lpstr>
      <vt:lpstr>LA COPERTURA MEDIA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SETTIMANA NAZIONALE DELLA DISLESSIA</dc:title>
  <dc:creator>Comm</dc:creator>
  <cp:lastModifiedBy>Comm</cp:lastModifiedBy>
  <cp:revision>11</cp:revision>
  <dcterms:modified xsi:type="dcterms:W3CDTF">2016-10-06T09:00:08Z</dcterms:modified>
</cp:coreProperties>
</file>